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4" r:id="rId5"/>
    <p:sldId id="266" r:id="rId6"/>
    <p:sldId id="271" r:id="rId7"/>
    <p:sldId id="267" r:id="rId8"/>
    <p:sldId id="268"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3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DCF1EB6-3B45-4F9A-9F9D-DFC2048CAAF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9F67-54EB-4A3A-9C1A-3C1DAF1363E7}" type="slidenum">
              <a:rPr lang="en-GB" smtClean="0"/>
              <a:t>‹#›</a:t>
            </a:fld>
            <a:endParaRPr lang="en-GB"/>
          </a:p>
        </p:txBody>
      </p:sp>
    </p:spTree>
    <p:extLst>
      <p:ext uri="{BB962C8B-B14F-4D97-AF65-F5344CB8AC3E}">
        <p14:creationId xmlns:p14="http://schemas.microsoft.com/office/powerpoint/2010/main" val="129795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DCF1EB6-3B45-4F9A-9F9D-DFC2048CAAFA}"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049F67-54EB-4A3A-9C1A-3C1DAF1363E7}" type="slidenum">
              <a:rPr lang="en-GB" smtClean="0"/>
              <a:t>‹#›</a:t>
            </a:fld>
            <a:endParaRPr lang="en-GB"/>
          </a:p>
        </p:txBody>
      </p:sp>
    </p:spTree>
    <p:extLst>
      <p:ext uri="{BB962C8B-B14F-4D97-AF65-F5344CB8AC3E}">
        <p14:creationId xmlns:p14="http://schemas.microsoft.com/office/powerpoint/2010/main" val="3477542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F1EB6-3B45-4F9A-9F9D-DFC2048CAAFA}" type="datetimeFigureOut">
              <a:rPr lang="en-GB" smtClean="0"/>
              <a:t>12/09/2022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49F67-54EB-4A3A-9C1A-3C1DAF1363E7}" type="slidenum">
              <a:rPr lang="en-GB" smtClean="0"/>
              <a:t>‹#›</a:t>
            </a:fld>
            <a:endParaRPr lang="en-GB"/>
          </a:p>
        </p:txBody>
      </p:sp>
    </p:spTree>
    <p:extLst>
      <p:ext uri="{BB962C8B-B14F-4D97-AF65-F5344CB8AC3E}">
        <p14:creationId xmlns:p14="http://schemas.microsoft.com/office/powerpoint/2010/main" val="1783493548"/>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0" y="4020241"/>
            <a:ext cx="19295165" cy="7080250"/>
            <a:chOff x="-47625" y="-47625"/>
            <a:chExt cx="13535024" cy="6267450"/>
          </a:xfrm>
        </p:grpSpPr>
        <p:sp>
          <p:nvSpPr>
            <p:cNvPr id="5" name="Teardrop 3"/>
            <p:cNvSpPr>
              <a:spLocks/>
            </p:cNvSpPr>
            <p:nvPr/>
          </p:nvSpPr>
          <p:spPr bwMode="auto">
            <a:xfrm rot="10800000">
              <a:off x="-47625" y="-19052"/>
              <a:ext cx="12944475" cy="4257675"/>
            </a:xfrm>
            <a:custGeom>
              <a:avLst/>
              <a:gdLst>
                <a:gd name="T0" fmla="*/ 0 w 12944475"/>
                <a:gd name="T1" fmla="*/ 2128838 h 4257675"/>
                <a:gd name="T2" fmla="*/ 6472238 w 12944475"/>
                <a:gd name="T3" fmla="*/ 0 h 4257675"/>
                <a:gd name="T4" fmla="*/ 12944475 w 12944475"/>
                <a:gd name="T5" fmla="*/ 0 h 4257675"/>
                <a:gd name="T6" fmla="*/ 12944475 w 12944475"/>
                <a:gd name="T7" fmla="*/ 2128838 h 4257675"/>
                <a:gd name="T8" fmla="*/ 6472237 w 12944475"/>
                <a:gd name="T9" fmla="*/ 4257676 h 4257675"/>
                <a:gd name="T10" fmla="*/ -1 w 12944475"/>
                <a:gd name="T11" fmla="*/ 2128838 h 4257675"/>
                <a:gd name="T12" fmla="*/ 0 w 12944475"/>
                <a:gd name="T13" fmla="*/ 2128838 h 425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44475" h="4257675">
                  <a:moveTo>
                    <a:pt x="0" y="2128838"/>
                  </a:moveTo>
                  <a:cubicBezTo>
                    <a:pt x="0" y="953113"/>
                    <a:pt x="2897720" y="0"/>
                    <a:pt x="6472238" y="0"/>
                  </a:cubicBezTo>
                  <a:lnTo>
                    <a:pt x="12944475" y="0"/>
                  </a:lnTo>
                  <a:lnTo>
                    <a:pt x="12944475" y="2128838"/>
                  </a:lnTo>
                  <a:cubicBezTo>
                    <a:pt x="12944475" y="3304563"/>
                    <a:pt x="10046755" y="4257676"/>
                    <a:pt x="6472237" y="4257676"/>
                  </a:cubicBezTo>
                  <a:cubicBezTo>
                    <a:pt x="2897719" y="4257676"/>
                    <a:pt x="-1" y="3304563"/>
                    <a:pt x="-1" y="2128838"/>
                  </a:cubicBezTo>
                  <a:lnTo>
                    <a:pt x="0" y="2128838"/>
                  </a:lnTo>
                  <a:close/>
                </a:path>
              </a:pathLst>
            </a:custGeom>
            <a:solidFill>
              <a:srgbClr val="FFCC00"/>
            </a:solidFill>
            <a:ln w="12700" cap="flat" cmpd="sng" algn="ctr">
              <a:solidFill>
                <a:srgbClr val="FFCC00"/>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6" name="Teardrop 4"/>
            <p:cNvSpPr>
              <a:spLocks/>
            </p:cNvSpPr>
            <p:nvPr/>
          </p:nvSpPr>
          <p:spPr bwMode="auto">
            <a:xfrm rot="10800000">
              <a:off x="19050" y="9525"/>
              <a:ext cx="12896850" cy="5334000"/>
            </a:xfrm>
            <a:custGeom>
              <a:avLst/>
              <a:gdLst>
                <a:gd name="T0" fmla="*/ 0 w 12896850"/>
                <a:gd name="T1" fmla="*/ 2667000 h 5334000"/>
                <a:gd name="T2" fmla="*/ 6448425 w 12896850"/>
                <a:gd name="T3" fmla="*/ 0 h 5334000"/>
                <a:gd name="T4" fmla="*/ 12896850 w 12896850"/>
                <a:gd name="T5" fmla="*/ 0 h 5334000"/>
                <a:gd name="T6" fmla="*/ 12896850 w 12896850"/>
                <a:gd name="T7" fmla="*/ 2667000 h 5334000"/>
                <a:gd name="T8" fmla="*/ 6448425 w 12896850"/>
                <a:gd name="T9" fmla="*/ 5334000 h 5334000"/>
                <a:gd name="T10" fmla="*/ 0 w 12896850"/>
                <a:gd name="T11" fmla="*/ 2667000 h 533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96850" h="5334000">
                  <a:moveTo>
                    <a:pt x="0" y="2667000"/>
                  </a:moveTo>
                  <a:cubicBezTo>
                    <a:pt x="0" y="1194057"/>
                    <a:pt x="2887058" y="0"/>
                    <a:pt x="6448425" y="0"/>
                  </a:cubicBezTo>
                  <a:lnTo>
                    <a:pt x="12896850" y="0"/>
                  </a:lnTo>
                  <a:lnTo>
                    <a:pt x="12896850" y="2667000"/>
                  </a:lnTo>
                  <a:cubicBezTo>
                    <a:pt x="12896850" y="4139943"/>
                    <a:pt x="10009792" y="5334000"/>
                    <a:pt x="6448425" y="5334000"/>
                  </a:cubicBezTo>
                  <a:cubicBezTo>
                    <a:pt x="2887058" y="5334000"/>
                    <a:pt x="0" y="4139943"/>
                    <a:pt x="0" y="2667000"/>
                  </a:cubicBezTo>
                  <a:close/>
                </a:path>
              </a:pathLst>
            </a:custGeom>
            <a:solidFill>
              <a:srgbClr val="33CCFF"/>
            </a:solidFill>
            <a:ln w="12700" cap="flat" cmpd="sng" algn="ctr">
              <a:solidFill>
                <a:srgbClr val="33CC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7" name="Teardrop 5"/>
            <p:cNvSpPr>
              <a:spLocks/>
            </p:cNvSpPr>
            <p:nvPr/>
          </p:nvSpPr>
          <p:spPr bwMode="auto">
            <a:xfrm rot="10800000">
              <a:off x="561974" y="-47625"/>
              <a:ext cx="12925425" cy="6267450"/>
            </a:xfrm>
            <a:custGeom>
              <a:avLst/>
              <a:gdLst>
                <a:gd name="T0" fmla="*/ 0 w 12925425"/>
                <a:gd name="T1" fmla="*/ 3133725 h 6267450"/>
                <a:gd name="T2" fmla="*/ 6462713 w 12925425"/>
                <a:gd name="T3" fmla="*/ 0 h 6267450"/>
                <a:gd name="T4" fmla="*/ 12925425 w 12925425"/>
                <a:gd name="T5" fmla="*/ 0 h 6267450"/>
                <a:gd name="T6" fmla="*/ 12925425 w 12925425"/>
                <a:gd name="T7" fmla="*/ 3133725 h 6267450"/>
                <a:gd name="T8" fmla="*/ 6462712 w 12925425"/>
                <a:gd name="T9" fmla="*/ 6267450 h 6267450"/>
                <a:gd name="T10" fmla="*/ -1 w 12925425"/>
                <a:gd name="T11" fmla="*/ 3133725 h 6267450"/>
                <a:gd name="T12" fmla="*/ 0 w 12925425"/>
                <a:gd name="T13" fmla="*/ 3133725 h 62674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25425" h="6267450">
                  <a:moveTo>
                    <a:pt x="0" y="3133725"/>
                  </a:moveTo>
                  <a:cubicBezTo>
                    <a:pt x="0" y="1403016"/>
                    <a:pt x="2893455" y="0"/>
                    <a:pt x="6462713" y="0"/>
                  </a:cubicBezTo>
                  <a:lnTo>
                    <a:pt x="12925425" y="0"/>
                  </a:lnTo>
                  <a:lnTo>
                    <a:pt x="12925425" y="3133725"/>
                  </a:lnTo>
                  <a:cubicBezTo>
                    <a:pt x="12925425" y="4864434"/>
                    <a:pt x="10031970" y="6267450"/>
                    <a:pt x="6462712" y="6267450"/>
                  </a:cubicBezTo>
                  <a:cubicBezTo>
                    <a:pt x="2893454" y="6267450"/>
                    <a:pt x="-1" y="4864434"/>
                    <a:pt x="-1" y="3133725"/>
                  </a:cubicBezTo>
                  <a:lnTo>
                    <a:pt x="0" y="3133725"/>
                  </a:lnTo>
                  <a:close/>
                </a:path>
              </a:pathLst>
            </a:custGeom>
            <a:solidFill>
              <a:srgbClr val="000000"/>
            </a:solidFill>
            <a:ln w="12700" cap="flat" cmpd="sng" algn="ctr">
              <a:solidFill>
                <a:srgbClr val="41719C"/>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a:p>
          </p:txBody>
        </p:sp>
      </p:grpSp>
      <p:pic>
        <p:nvPicPr>
          <p:cNvPr id="3" name="Picture 2">
            <a:extLst>
              <a:ext uri="{FF2B5EF4-FFF2-40B4-BE49-F238E27FC236}">
                <a16:creationId xmlns:a16="http://schemas.microsoft.com/office/drawing/2014/main" id="{D4EA1D78-BEBA-4A66-A758-D652BEE47D60}"/>
              </a:ext>
            </a:extLst>
          </p:cNvPr>
          <p:cNvPicPr>
            <a:picLocks noChangeAspect="1"/>
          </p:cNvPicPr>
          <p:nvPr/>
        </p:nvPicPr>
        <p:blipFill>
          <a:blip r:embed="rId2"/>
          <a:stretch>
            <a:fillRect/>
          </a:stretch>
        </p:blipFill>
        <p:spPr>
          <a:xfrm>
            <a:off x="9558941" y="4744164"/>
            <a:ext cx="1920406" cy="1920406"/>
          </a:xfrm>
          <a:prstGeom prst="rect">
            <a:avLst/>
          </a:prstGeom>
        </p:spPr>
      </p:pic>
      <p:sp>
        <p:nvSpPr>
          <p:cNvPr id="10" name="TextBox 9">
            <a:extLst>
              <a:ext uri="{FF2B5EF4-FFF2-40B4-BE49-F238E27FC236}">
                <a16:creationId xmlns:a16="http://schemas.microsoft.com/office/drawing/2014/main" id="{B52EDC33-3F32-4B37-9566-5D5B187B1CE7}"/>
              </a:ext>
            </a:extLst>
          </p:cNvPr>
          <p:cNvSpPr txBox="1"/>
          <p:nvPr/>
        </p:nvSpPr>
        <p:spPr>
          <a:xfrm>
            <a:off x="869028" y="562895"/>
            <a:ext cx="9453041" cy="1941622"/>
          </a:xfrm>
          <a:prstGeom prst="rect">
            <a:avLst/>
          </a:prstGeom>
          <a:noFill/>
        </p:spPr>
        <p:txBody>
          <a:bodyPr wrap="square">
            <a:spAutoFit/>
          </a:bodyPr>
          <a:lstStyle/>
          <a:p>
            <a:pPr algn="ctr">
              <a:lnSpc>
                <a:spcPct val="107000"/>
              </a:lnSpc>
              <a:spcAft>
                <a:spcPts val="800"/>
              </a:spcAft>
            </a:pPr>
            <a:r>
              <a:rPr lang="en-GB" sz="5400" b="1" dirty="0">
                <a:effectLst/>
                <a:latin typeface="Cavolini" panose="03000502040302020204" pitchFamily="66" charset="0"/>
                <a:ea typeface="Calibri" panose="020F0502020204030204" pitchFamily="34" charset="0"/>
                <a:cs typeface="Cavolini" panose="03000502040302020204" pitchFamily="66" charset="0"/>
              </a:rPr>
              <a:t>The ASL Dept @</a:t>
            </a:r>
          </a:p>
          <a:p>
            <a:pPr algn="ctr">
              <a:lnSpc>
                <a:spcPct val="107000"/>
              </a:lnSpc>
              <a:spcAft>
                <a:spcPts val="800"/>
              </a:spcAft>
            </a:pPr>
            <a:r>
              <a:rPr lang="en-GB" sz="5400" b="1" dirty="0">
                <a:effectLst/>
                <a:latin typeface="Cavolini" panose="03000502040302020204" pitchFamily="66" charset="0"/>
                <a:ea typeface="Calibri" panose="020F0502020204030204" pitchFamily="34" charset="0"/>
                <a:cs typeface="Cavolini" panose="03000502040302020204" pitchFamily="66" charset="0"/>
              </a:rPr>
              <a:t>Mintlaw Academy</a:t>
            </a:r>
          </a:p>
        </p:txBody>
      </p:sp>
    </p:spTree>
    <p:extLst>
      <p:ext uri="{BB962C8B-B14F-4D97-AF65-F5344CB8AC3E}">
        <p14:creationId xmlns:p14="http://schemas.microsoft.com/office/powerpoint/2010/main" val="2980537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1269151" y="478776"/>
            <a:ext cx="10515600" cy="1325563"/>
          </a:xfrm>
        </p:spPr>
        <p:txBody>
          <a:bodyPr>
            <a:normAutofit/>
          </a:bodyPr>
          <a:lstStyle/>
          <a:p>
            <a:pPr>
              <a:spcAft>
                <a:spcPts val="800"/>
              </a:spcAft>
            </a:pP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711402" y="478775"/>
            <a:ext cx="851316" cy="851316"/>
          </a:xfrm>
          <a:prstGeom prst="rect">
            <a:avLst/>
          </a:prstGeom>
        </p:spPr>
      </p:pic>
      <p:sp>
        <p:nvSpPr>
          <p:cNvPr id="9" name="TextBox 8">
            <a:extLst>
              <a:ext uri="{FF2B5EF4-FFF2-40B4-BE49-F238E27FC236}">
                <a16:creationId xmlns:a16="http://schemas.microsoft.com/office/drawing/2014/main" id="{04328A86-2541-4523-9B91-EDE7F2CC9B6D}"/>
              </a:ext>
            </a:extLst>
          </p:cNvPr>
          <p:cNvSpPr txBox="1"/>
          <p:nvPr/>
        </p:nvSpPr>
        <p:spPr>
          <a:xfrm>
            <a:off x="1833297" y="372116"/>
            <a:ext cx="7429496" cy="769441"/>
          </a:xfrm>
          <a:prstGeom prst="rect">
            <a:avLst/>
          </a:prstGeom>
          <a:noFill/>
        </p:spPr>
        <p:txBody>
          <a:bodyPr wrap="square">
            <a:spAutoFit/>
          </a:bodyPr>
          <a:lstStyle/>
          <a:p>
            <a:r>
              <a:rPr lang="en-GB" sz="4400" b="1" dirty="0">
                <a:solidFill>
                  <a:schemeClr val="bg1"/>
                </a:solidFill>
                <a:latin typeface="Cavolini" panose="03000502040302020204" pitchFamily="66" charset="0"/>
                <a:cs typeface="Cavolini" panose="03000502040302020204" pitchFamily="66" charset="0"/>
              </a:rPr>
              <a:t>What is ASL ?</a:t>
            </a:r>
            <a:endParaRPr lang="en-GB" sz="4400" dirty="0">
              <a:solidFill>
                <a:schemeClr val="bg1"/>
              </a:solidFill>
            </a:endParaRPr>
          </a:p>
        </p:txBody>
      </p:sp>
      <p:sp>
        <p:nvSpPr>
          <p:cNvPr id="12" name="TextBox 11">
            <a:extLst>
              <a:ext uri="{FF2B5EF4-FFF2-40B4-BE49-F238E27FC236}">
                <a16:creationId xmlns:a16="http://schemas.microsoft.com/office/drawing/2014/main" id="{8C1799EE-2402-4DB7-A2FF-D2AA03D4F3D6}"/>
              </a:ext>
            </a:extLst>
          </p:cNvPr>
          <p:cNvSpPr txBox="1"/>
          <p:nvPr/>
        </p:nvSpPr>
        <p:spPr>
          <a:xfrm>
            <a:off x="95251" y="1997838"/>
            <a:ext cx="12011024" cy="3908762"/>
          </a:xfrm>
          <a:prstGeom prst="rect">
            <a:avLst/>
          </a:prstGeom>
          <a:noFill/>
        </p:spPr>
        <p:txBody>
          <a:bodyPr wrap="square">
            <a:spAutoFit/>
          </a:bodyPr>
          <a:lstStyle/>
          <a:p>
            <a:r>
              <a:rPr lang="en-GB" sz="3200" b="1" dirty="0">
                <a:latin typeface="Cavolini" panose="03000502040302020204" pitchFamily="66" charset="0"/>
                <a:cs typeface="Cavolini" panose="03000502040302020204" pitchFamily="66" charset="0"/>
              </a:rPr>
              <a:t>    ASL Stands for : Additional Support in Learning.</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Lots of  people need something in place to help them learn and work.</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This support may be for always or it may be for a short time.</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There is nothing wrong with getting help from the ASL Dept.</a:t>
            </a:r>
          </a:p>
          <a:p>
            <a:endParaRPr lang="en-GB" sz="2400" dirty="0">
              <a:latin typeface="Cavolini" panose="03000502040302020204" pitchFamily="66" charset="0"/>
              <a:cs typeface="Cavolini" panose="03000502040302020204" pitchFamily="66" charset="0"/>
            </a:endParaRPr>
          </a:p>
          <a:p>
            <a:r>
              <a:rPr lang="en-GB" sz="2400" dirty="0">
                <a:latin typeface="Cavolini" panose="03000502040302020204" pitchFamily="66" charset="0"/>
                <a:cs typeface="Cavolini" panose="03000502040302020204" pitchFamily="66" charset="0"/>
              </a:rPr>
              <a:t>We work with all the other school staff to help you be the best you can be. </a:t>
            </a:r>
          </a:p>
        </p:txBody>
      </p:sp>
    </p:spTree>
    <p:extLst>
      <p:ext uri="{BB962C8B-B14F-4D97-AF65-F5344CB8AC3E}">
        <p14:creationId xmlns:p14="http://schemas.microsoft.com/office/powerpoint/2010/main" val="42252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230648" y="292767"/>
            <a:ext cx="11462242" cy="1325563"/>
          </a:xfrm>
        </p:spPr>
        <p:txBody>
          <a:bodyPr>
            <a:normAutofit fontScale="90000"/>
          </a:bodyPr>
          <a:lstStyle/>
          <a:p>
            <a:pPr>
              <a:spcAft>
                <a:spcPts val="800"/>
              </a:spcAft>
            </a:pPr>
            <a:r>
              <a:rPr lang="en-GB" sz="7200" b="1" dirty="0">
                <a:solidFill>
                  <a:schemeClr val="bg1"/>
                </a:solidFill>
                <a:effectLst/>
                <a:latin typeface="Cavolini" panose="03000502040302020204" pitchFamily="66" charset="0"/>
                <a:ea typeface="Calibri" panose="020F0502020204030204" pitchFamily="34" charset="0"/>
                <a:cs typeface="Cavolini" panose="03000502040302020204" pitchFamily="66" charset="0"/>
              </a:rPr>
              <a:t>       Who </a:t>
            </a:r>
            <a:r>
              <a:rPr lang="en-GB" sz="7200" b="1" dirty="0">
                <a:solidFill>
                  <a:schemeClr val="bg1"/>
                </a:solidFill>
                <a:latin typeface="Cavolini" panose="03000502040302020204" pitchFamily="66" charset="0"/>
                <a:ea typeface="Calibri" panose="020F0502020204030204" pitchFamily="34" charset="0"/>
                <a:cs typeface="Cavolini" panose="03000502040302020204" pitchFamily="66" charset="0"/>
              </a:rPr>
              <a:t>we are.</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195560" y="292766"/>
            <a:ext cx="1218568" cy="1218568"/>
          </a:xfrm>
          <a:prstGeom prst="rect">
            <a:avLst/>
          </a:prstGeom>
        </p:spPr>
      </p:pic>
      <p:sp>
        <p:nvSpPr>
          <p:cNvPr id="5" name="TextBox 4">
            <a:extLst>
              <a:ext uri="{FF2B5EF4-FFF2-40B4-BE49-F238E27FC236}">
                <a16:creationId xmlns:a16="http://schemas.microsoft.com/office/drawing/2014/main" id="{D144E413-9AF4-4DA5-99F1-F551D56CE745}"/>
              </a:ext>
            </a:extLst>
          </p:cNvPr>
          <p:cNvSpPr txBox="1"/>
          <p:nvPr/>
        </p:nvSpPr>
        <p:spPr>
          <a:xfrm>
            <a:off x="3386136" y="2638580"/>
            <a:ext cx="8069476" cy="2308324"/>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I am  Mrs Fraser and I am the Principal teacher of the ASL department at Mintlaw Academy.</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The ASL team are a mixture of teachers and PSA staff but we all work together to support pupils across the school.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My office and our class rooms are in B corridors but we help in all classes in all departments too. </a:t>
            </a:r>
          </a:p>
        </p:txBody>
      </p:sp>
      <p:pic>
        <p:nvPicPr>
          <p:cNvPr id="8" name="Picture 7" descr="A person with curly hair&#10;&#10;Description automatically generated with low confidence">
            <a:extLst>
              <a:ext uri="{FF2B5EF4-FFF2-40B4-BE49-F238E27FC236}">
                <a16:creationId xmlns:a16="http://schemas.microsoft.com/office/drawing/2014/main" id="{FB17E260-7949-46FC-BB21-4B69DA8D7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107" y="2591053"/>
            <a:ext cx="2078641" cy="2771521"/>
          </a:xfrm>
          <a:prstGeom prst="rect">
            <a:avLst/>
          </a:prstGeom>
        </p:spPr>
      </p:pic>
    </p:spTree>
    <p:extLst>
      <p:ext uri="{BB962C8B-B14F-4D97-AF65-F5344CB8AC3E}">
        <p14:creationId xmlns:p14="http://schemas.microsoft.com/office/powerpoint/2010/main" val="75705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629282" y="241651"/>
            <a:ext cx="11155468" cy="902555"/>
          </a:xfrm>
        </p:spPr>
        <p:txBody>
          <a:bodyPr>
            <a:normAutofit fontScale="90000"/>
          </a:bodyPr>
          <a:lstStyle/>
          <a:p>
            <a:pPr>
              <a:spcAft>
                <a:spcPts val="800"/>
              </a:spcAft>
            </a:pPr>
            <a:r>
              <a:rPr lang="en-GB" dirty="0">
                <a:solidFill>
                  <a:schemeClr val="bg1"/>
                </a:solidFill>
              </a:rPr>
              <a:t>           </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711402" y="478775"/>
            <a:ext cx="851316" cy="851316"/>
          </a:xfrm>
          <a:prstGeom prst="rect">
            <a:avLst/>
          </a:prstGeom>
        </p:spPr>
      </p:pic>
      <p:sp>
        <p:nvSpPr>
          <p:cNvPr id="8" name="TextBox 7">
            <a:extLst>
              <a:ext uri="{FF2B5EF4-FFF2-40B4-BE49-F238E27FC236}">
                <a16:creationId xmlns:a16="http://schemas.microsoft.com/office/drawing/2014/main" id="{CE796513-B0A1-47EA-A920-72B6A385DB14}"/>
              </a:ext>
            </a:extLst>
          </p:cNvPr>
          <p:cNvSpPr txBox="1"/>
          <p:nvPr/>
        </p:nvSpPr>
        <p:spPr>
          <a:xfrm>
            <a:off x="861900" y="374765"/>
            <a:ext cx="10220417" cy="769441"/>
          </a:xfrm>
          <a:prstGeom prst="rect">
            <a:avLst/>
          </a:prstGeom>
          <a:noFill/>
        </p:spPr>
        <p:txBody>
          <a:bodyPr wrap="square">
            <a:spAutoFit/>
          </a:bodyPr>
          <a:lstStyle/>
          <a:p>
            <a:r>
              <a:rPr lang="en-GB" sz="4400" b="1" dirty="0">
                <a:solidFill>
                  <a:schemeClr val="bg1"/>
                </a:solidFill>
                <a:latin typeface="Cavolini" panose="03000502040302020204" pitchFamily="66" charset="0"/>
                <a:cs typeface="Cavolini" panose="03000502040302020204" pitchFamily="66" charset="0"/>
              </a:rPr>
              <a:t>Enhanced Learning Suite.</a:t>
            </a:r>
          </a:p>
        </p:txBody>
      </p:sp>
      <p:pic>
        <p:nvPicPr>
          <p:cNvPr id="23" name="Picture 22">
            <a:extLst>
              <a:ext uri="{FF2B5EF4-FFF2-40B4-BE49-F238E27FC236}">
                <a16:creationId xmlns:a16="http://schemas.microsoft.com/office/drawing/2014/main" id="{BC455130-F3C3-4448-98C7-A9C44C365A44}"/>
              </a:ext>
            </a:extLst>
          </p:cNvPr>
          <p:cNvPicPr>
            <a:picLocks noChangeAspect="1"/>
          </p:cNvPicPr>
          <p:nvPr/>
        </p:nvPicPr>
        <p:blipFill>
          <a:blip r:embed="rId3"/>
          <a:stretch>
            <a:fillRect/>
          </a:stretch>
        </p:blipFill>
        <p:spPr>
          <a:xfrm rot="21415562">
            <a:off x="579500" y="2668569"/>
            <a:ext cx="2868328" cy="3820470"/>
          </a:xfrm>
          <a:prstGeom prst="rect">
            <a:avLst/>
          </a:prstGeom>
        </p:spPr>
      </p:pic>
      <p:pic>
        <p:nvPicPr>
          <p:cNvPr id="24" name="Picture 23">
            <a:extLst>
              <a:ext uri="{FF2B5EF4-FFF2-40B4-BE49-F238E27FC236}">
                <a16:creationId xmlns:a16="http://schemas.microsoft.com/office/drawing/2014/main" id="{2FDFBA15-5DE1-4E14-8837-C2E547D9AC3A}"/>
              </a:ext>
            </a:extLst>
          </p:cNvPr>
          <p:cNvPicPr>
            <a:picLocks noChangeAspect="1"/>
          </p:cNvPicPr>
          <p:nvPr/>
        </p:nvPicPr>
        <p:blipFill>
          <a:blip r:embed="rId4"/>
          <a:stretch>
            <a:fillRect/>
          </a:stretch>
        </p:blipFill>
        <p:spPr>
          <a:xfrm>
            <a:off x="3805428" y="2109311"/>
            <a:ext cx="3057143" cy="2295238"/>
          </a:xfrm>
          <a:prstGeom prst="rect">
            <a:avLst/>
          </a:prstGeom>
        </p:spPr>
      </p:pic>
      <p:pic>
        <p:nvPicPr>
          <p:cNvPr id="25" name="Picture 24">
            <a:extLst>
              <a:ext uri="{FF2B5EF4-FFF2-40B4-BE49-F238E27FC236}">
                <a16:creationId xmlns:a16="http://schemas.microsoft.com/office/drawing/2014/main" id="{A25AF243-2D44-459B-AF0D-8E3BD29FEB92}"/>
              </a:ext>
            </a:extLst>
          </p:cNvPr>
          <p:cNvPicPr>
            <a:picLocks noChangeAspect="1"/>
          </p:cNvPicPr>
          <p:nvPr/>
        </p:nvPicPr>
        <p:blipFill>
          <a:blip r:embed="rId5"/>
          <a:stretch>
            <a:fillRect/>
          </a:stretch>
        </p:blipFill>
        <p:spPr>
          <a:xfrm>
            <a:off x="7833108" y="2089310"/>
            <a:ext cx="3057143" cy="2295238"/>
          </a:xfrm>
          <a:prstGeom prst="rect">
            <a:avLst/>
          </a:prstGeom>
        </p:spPr>
      </p:pic>
      <p:pic>
        <p:nvPicPr>
          <p:cNvPr id="26" name="Picture 25">
            <a:extLst>
              <a:ext uri="{FF2B5EF4-FFF2-40B4-BE49-F238E27FC236}">
                <a16:creationId xmlns:a16="http://schemas.microsoft.com/office/drawing/2014/main" id="{FA8E5A2F-4B6E-4F93-9EE2-2B6DFF589517}"/>
              </a:ext>
            </a:extLst>
          </p:cNvPr>
          <p:cNvPicPr>
            <a:picLocks noChangeAspect="1"/>
          </p:cNvPicPr>
          <p:nvPr/>
        </p:nvPicPr>
        <p:blipFill>
          <a:blip r:embed="rId6"/>
          <a:stretch>
            <a:fillRect/>
          </a:stretch>
        </p:blipFill>
        <p:spPr>
          <a:xfrm>
            <a:off x="5723918" y="4695876"/>
            <a:ext cx="3057143" cy="2295238"/>
          </a:xfrm>
          <a:prstGeom prst="rect">
            <a:avLst/>
          </a:prstGeom>
        </p:spPr>
      </p:pic>
      <p:sp>
        <p:nvSpPr>
          <p:cNvPr id="32" name="Title 1">
            <a:extLst>
              <a:ext uri="{FF2B5EF4-FFF2-40B4-BE49-F238E27FC236}">
                <a16:creationId xmlns:a16="http://schemas.microsoft.com/office/drawing/2014/main" id="{3970651D-A59F-43B3-B8F8-81B73DD60E46}"/>
              </a:ext>
            </a:extLst>
          </p:cNvPr>
          <p:cNvSpPr txBox="1">
            <a:spLocks/>
          </p:cNvSpPr>
          <p:nvPr/>
        </p:nvSpPr>
        <p:spPr>
          <a:xfrm>
            <a:off x="629282" y="-45481"/>
            <a:ext cx="10758467" cy="189982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2800" dirty="0">
                <a:solidFill>
                  <a:srgbClr val="FFFFFF"/>
                </a:solidFill>
                <a:latin typeface="Cavolini" panose="03000502040302020204" pitchFamily="66" charset="0"/>
                <a:cs typeface="Cavolini" panose="03000502040302020204" pitchFamily="66" charset="0"/>
              </a:rPr>
              <a:t>           </a:t>
            </a:r>
            <a:br>
              <a:rPr lang="en-US" sz="2800" dirty="0">
                <a:solidFill>
                  <a:srgbClr val="FFFFFF"/>
                </a:solidFill>
                <a:latin typeface="Cavolini" panose="03000502040302020204" pitchFamily="66" charset="0"/>
                <a:cs typeface="Cavolini" panose="03000502040302020204" pitchFamily="66" charset="0"/>
              </a:rPr>
            </a:br>
            <a:r>
              <a:rPr lang="en-US" sz="2800" dirty="0">
                <a:solidFill>
                  <a:srgbClr val="FFFFFF"/>
                </a:solidFill>
                <a:latin typeface="Cavolini" panose="03000502040302020204" pitchFamily="66" charset="0"/>
                <a:cs typeface="Cavolini" panose="03000502040302020204" pitchFamily="66" charset="0"/>
              </a:rPr>
              <a:t> </a:t>
            </a:r>
            <a:r>
              <a:rPr lang="en-US" sz="1800" dirty="0">
                <a:solidFill>
                  <a:srgbClr val="FFFFFF"/>
                </a:solidFill>
                <a:latin typeface="Cavolini" panose="03000502040302020204" pitchFamily="66" charset="0"/>
                <a:cs typeface="Cavolini" panose="03000502040302020204" pitchFamily="66" charset="0"/>
              </a:rPr>
              <a:t>The enhanced learning suite has some smaller classes, a quiet room and a courtyard.  Some pupils will come to these classes for Maths and English</a:t>
            </a:r>
            <a:r>
              <a:rPr lang="en-US" sz="2800" dirty="0">
                <a:solidFill>
                  <a:srgbClr val="FFFFFF"/>
                </a:solidFill>
                <a:latin typeface="Cavolini" panose="03000502040302020204" pitchFamily="66" charset="0"/>
                <a:cs typeface="Cavolini" panose="03000502040302020204" pitchFamily="66" charset="0"/>
              </a:rPr>
              <a:t>.</a:t>
            </a:r>
            <a:endParaRPr lang="en-US" sz="2800" b="1" dirty="0">
              <a:solidFill>
                <a:srgbClr val="FFFFFF"/>
              </a:solidFill>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191639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195802" y="1989482"/>
            <a:ext cx="4166648" cy="4407613"/>
          </a:xfrm>
        </p:spPr>
        <p:txBody>
          <a:bodyPr>
            <a:normAutofit/>
          </a:bodyPr>
          <a:lstStyle/>
          <a:p>
            <a:pPr>
              <a:spcAft>
                <a:spcPts val="800"/>
              </a:spcAft>
            </a:pPr>
            <a:r>
              <a:rPr lang="en-GB" dirty="0">
                <a:solidFill>
                  <a:schemeClr val="bg1"/>
                </a:solidFill>
              </a:rPr>
              <a:t>           </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sp>
        <p:nvSpPr>
          <p:cNvPr id="4" name="Content Placeholder 3">
            <a:extLst>
              <a:ext uri="{FF2B5EF4-FFF2-40B4-BE49-F238E27FC236}">
                <a16:creationId xmlns:a16="http://schemas.microsoft.com/office/drawing/2014/main" id="{E82AD58C-D339-4673-812C-25574C8FCA86}"/>
              </a:ext>
            </a:extLst>
          </p:cNvPr>
          <p:cNvSpPr>
            <a:spLocks noGrp="1"/>
          </p:cNvSpPr>
          <p:nvPr>
            <p:ph idx="1"/>
          </p:nvPr>
        </p:nvSpPr>
        <p:spPr>
          <a:xfrm>
            <a:off x="780417" y="738381"/>
            <a:ext cx="9630407" cy="1389169"/>
          </a:xfrm>
        </p:spPr>
        <p:txBody>
          <a:bodyPr anchor="ctr">
            <a:normAutofit/>
          </a:bodyPr>
          <a:lstStyle/>
          <a:p>
            <a:pPr marL="0" indent="0">
              <a:buNone/>
            </a:pPr>
            <a:r>
              <a:rPr lang="en-GB" sz="2200" dirty="0">
                <a:solidFill>
                  <a:schemeClr val="bg1"/>
                </a:solidFill>
                <a:latin typeface="Cavolini" panose="03000502040302020204" pitchFamily="66" charset="0"/>
                <a:cs typeface="Cavolini" panose="03000502040302020204" pitchFamily="66" charset="0"/>
              </a:rPr>
              <a:t>Upstairs we have some other ASL classes and rooms  that you may attend during your years at Mintlaw Academy.</a:t>
            </a: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711402" y="478775"/>
            <a:ext cx="851316" cy="851316"/>
          </a:xfrm>
          <a:prstGeom prst="rect">
            <a:avLst/>
          </a:prstGeom>
        </p:spPr>
      </p:pic>
      <p:sp>
        <p:nvSpPr>
          <p:cNvPr id="9" name="TextBox 8">
            <a:extLst>
              <a:ext uri="{FF2B5EF4-FFF2-40B4-BE49-F238E27FC236}">
                <a16:creationId xmlns:a16="http://schemas.microsoft.com/office/drawing/2014/main" id="{D7610072-5C0C-4956-9221-BF4B4A73E7A1}"/>
              </a:ext>
            </a:extLst>
          </p:cNvPr>
          <p:cNvSpPr txBox="1"/>
          <p:nvPr/>
        </p:nvSpPr>
        <p:spPr>
          <a:xfrm>
            <a:off x="2000250" y="124766"/>
            <a:ext cx="7629525" cy="830997"/>
          </a:xfrm>
          <a:prstGeom prst="rect">
            <a:avLst/>
          </a:prstGeom>
          <a:noFill/>
        </p:spPr>
        <p:txBody>
          <a:bodyPr wrap="square">
            <a:spAutoFit/>
          </a:bodyPr>
          <a:lstStyle/>
          <a:p>
            <a:r>
              <a:rPr lang="en-GB" sz="4800" dirty="0">
                <a:solidFill>
                  <a:schemeClr val="bg1"/>
                </a:solidFill>
                <a:latin typeface="Cavolini" panose="03000502040302020204" pitchFamily="66" charset="0"/>
                <a:cs typeface="Cavolini" panose="03000502040302020204" pitchFamily="66" charset="0"/>
              </a:rPr>
              <a:t>Other ASL Classes </a:t>
            </a:r>
          </a:p>
        </p:txBody>
      </p:sp>
      <p:pic>
        <p:nvPicPr>
          <p:cNvPr id="3" name="Picture 2">
            <a:extLst>
              <a:ext uri="{FF2B5EF4-FFF2-40B4-BE49-F238E27FC236}">
                <a16:creationId xmlns:a16="http://schemas.microsoft.com/office/drawing/2014/main" id="{F837C180-68AF-49A3-92AC-4DA75A013C02}"/>
              </a:ext>
            </a:extLst>
          </p:cNvPr>
          <p:cNvPicPr>
            <a:picLocks noChangeAspect="1"/>
          </p:cNvPicPr>
          <p:nvPr/>
        </p:nvPicPr>
        <p:blipFill>
          <a:blip r:embed="rId3"/>
          <a:stretch>
            <a:fillRect/>
          </a:stretch>
        </p:blipFill>
        <p:spPr>
          <a:xfrm>
            <a:off x="592854" y="2310217"/>
            <a:ext cx="3057143" cy="2295238"/>
          </a:xfrm>
          <a:prstGeom prst="rect">
            <a:avLst/>
          </a:prstGeom>
        </p:spPr>
      </p:pic>
      <p:pic>
        <p:nvPicPr>
          <p:cNvPr id="5" name="Picture 4">
            <a:extLst>
              <a:ext uri="{FF2B5EF4-FFF2-40B4-BE49-F238E27FC236}">
                <a16:creationId xmlns:a16="http://schemas.microsoft.com/office/drawing/2014/main" id="{F1F0935E-207E-46E2-A3C6-E990C126D57C}"/>
              </a:ext>
            </a:extLst>
          </p:cNvPr>
          <p:cNvPicPr>
            <a:picLocks noChangeAspect="1"/>
          </p:cNvPicPr>
          <p:nvPr/>
        </p:nvPicPr>
        <p:blipFill>
          <a:blip r:embed="rId4"/>
          <a:stretch>
            <a:fillRect/>
          </a:stretch>
        </p:blipFill>
        <p:spPr>
          <a:xfrm>
            <a:off x="8003718" y="4771453"/>
            <a:ext cx="2519668" cy="1891713"/>
          </a:xfrm>
          <a:prstGeom prst="rect">
            <a:avLst/>
          </a:prstGeom>
        </p:spPr>
      </p:pic>
      <p:pic>
        <p:nvPicPr>
          <p:cNvPr id="7" name="Picture 6">
            <a:extLst>
              <a:ext uri="{FF2B5EF4-FFF2-40B4-BE49-F238E27FC236}">
                <a16:creationId xmlns:a16="http://schemas.microsoft.com/office/drawing/2014/main" id="{797E178A-3B50-46C1-90EB-0A7113AA100E}"/>
              </a:ext>
            </a:extLst>
          </p:cNvPr>
          <p:cNvPicPr>
            <a:picLocks noChangeAspect="1"/>
          </p:cNvPicPr>
          <p:nvPr/>
        </p:nvPicPr>
        <p:blipFill>
          <a:blip r:embed="rId5"/>
          <a:stretch>
            <a:fillRect/>
          </a:stretch>
        </p:blipFill>
        <p:spPr>
          <a:xfrm>
            <a:off x="8422575" y="2281381"/>
            <a:ext cx="3057143" cy="2295238"/>
          </a:xfrm>
          <a:prstGeom prst="rect">
            <a:avLst/>
          </a:prstGeom>
        </p:spPr>
      </p:pic>
      <p:pic>
        <p:nvPicPr>
          <p:cNvPr id="12" name="Picture 11">
            <a:extLst>
              <a:ext uri="{FF2B5EF4-FFF2-40B4-BE49-F238E27FC236}">
                <a16:creationId xmlns:a16="http://schemas.microsoft.com/office/drawing/2014/main" id="{1E14EB4C-A29E-49CA-87A3-452E31826176}"/>
              </a:ext>
            </a:extLst>
          </p:cNvPr>
          <p:cNvPicPr>
            <a:picLocks noChangeAspect="1"/>
          </p:cNvPicPr>
          <p:nvPr/>
        </p:nvPicPr>
        <p:blipFill>
          <a:blip r:embed="rId6"/>
          <a:stretch>
            <a:fillRect/>
          </a:stretch>
        </p:blipFill>
        <p:spPr>
          <a:xfrm>
            <a:off x="1263622" y="4921839"/>
            <a:ext cx="2386375" cy="1791640"/>
          </a:xfrm>
          <a:prstGeom prst="rect">
            <a:avLst/>
          </a:prstGeom>
        </p:spPr>
      </p:pic>
      <p:pic>
        <p:nvPicPr>
          <p:cNvPr id="14" name="Picture 13">
            <a:extLst>
              <a:ext uri="{FF2B5EF4-FFF2-40B4-BE49-F238E27FC236}">
                <a16:creationId xmlns:a16="http://schemas.microsoft.com/office/drawing/2014/main" id="{B2E8714D-33CB-4D3D-9D9A-5BA9E4909AB6}"/>
              </a:ext>
            </a:extLst>
          </p:cNvPr>
          <p:cNvPicPr>
            <a:picLocks noChangeAspect="1"/>
          </p:cNvPicPr>
          <p:nvPr/>
        </p:nvPicPr>
        <p:blipFill>
          <a:blip r:embed="rId7"/>
          <a:stretch>
            <a:fillRect/>
          </a:stretch>
        </p:blipFill>
        <p:spPr>
          <a:xfrm>
            <a:off x="4569997" y="2524712"/>
            <a:ext cx="2766174" cy="3684406"/>
          </a:xfrm>
          <a:prstGeom prst="rect">
            <a:avLst/>
          </a:prstGeom>
        </p:spPr>
      </p:pic>
    </p:spTree>
    <p:extLst>
      <p:ext uri="{BB962C8B-B14F-4D97-AF65-F5344CB8AC3E}">
        <p14:creationId xmlns:p14="http://schemas.microsoft.com/office/powerpoint/2010/main" val="108353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629282" y="241651"/>
            <a:ext cx="11155468" cy="902555"/>
          </a:xfrm>
        </p:spPr>
        <p:txBody>
          <a:bodyPr>
            <a:normAutofit fontScale="90000"/>
          </a:bodyPr>
          <a:lstStyle/>
          <a:p>
            <a:pPr>
              <a:spcAft>
                <a:spcPts val="800"/>
              </a:spcAft>
            </a:pPr>
            <a:r>
              <a:rPr lang="en-GB" dirty="0">
                <a:solidFill>
                  <a:schemeClr val="bg1"/>
                </a:solidFill>
              </a:rPr>
              <a:t>           </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711402" y="478775"/>
            <a:ext cx="851316" cy="851316"/>
          </a:xfrm>
          <a:prstGeom prst="rect">
            <a:avLst/>
          </a:prstGeom>
        </p:spPr>
      </p:pic>
      <p:sp>
        <p:nvSpPr>
          <p:cNvPr id="8" name="TextBox 7">
            <a:extLst>
              <a:ext uri="{FF2B5EF4-FFF2-40B4-BE49-F238E27FC236}">
                <a16:creationId xmlns:a16="http://schemas.microsoft.com/office/drawing/2014/main" id="{CE796513-B0A1-47EA-A920-72B6A385DB14}"/>
              </a:ext>
            </a:extLst>
          </p:cNvPr>
          <p:cNvSpPr txBox="1"/>
          <p:nvPr/>
        </p:nvSpPr>
        <p:spPr>
          <a:xfrm>
            <a:off x="861900" y="374765"/>
            <a:ext cx="10220417" cy="769441"/>
          </a:xfrm>
          <a:prstGeom prst="rect">
            <a:avLst/>
          </a:prstGeom>
          <a:noFill/>
        </p:spPr>
        <p:txBody>
          <a:bodyPr wrap="square">
            <a:spAutoFit/>
          </a:bodyPr>
          <a:lstStyle/>
          <a:p>
            <a:r>
              <a:rPr lang="en-GB" sz="4400" b="1" dirty="0">
                <a:solidFill>
                  <a:schemeClr val="bg1"/>
                </a:solidFill>
                <a:latin typeface="Cavolini" panose="03000502040302020204" pitchFamily="66" charset="0"/>
                <a:cs typeface="Cavolini" panose="03000502040302020204" pitchFamily="66" charset="0"/>
              </a:rPr>
              <a:t>        Break &amp; Lunch club</a:t>
            </a:r>
          </a:p>
        </p:txBody>
      </p:sp>
      <p:pic>
        <p:nvPicPr>
          <p:cNvPr id="24" name="Picture 23">
            <a:extLst>
              <a:ext uri="{FF2B5EF4-FFF2-40B4-BE49-F238E27FC236}">
                <a16:creationId xmlns:a16="http://schemas.microsoft.com/office/drawing/2014/main" id="{2FDFBA15-5DE1-4E14-8837-C2E547D9AC3A}"/>
              </a:ext>
            </a:extLst>
          </p:cNvPr>
          <p:cNvPicPr>
            <a:picLocks noChangeAspect="1"/>
          </p:cNvPicPr>
          <p:nvPr/>
        </p:nvPicPr>
        <p:blipFill>
          <a:blip r:embed="rId3"/>
          <a:stretch>
            <a:fillRect/>
          </a:stretch>
        </p:blipFill>
        <p:spPr>
          <a:xfrm>
            <a:off x="9289321" y="4808421"/>
            <a:ext cx="2273397" cy="1706818"/>
          </a:xfrm>
          <a:prstGeom prst="rect">
            <a:avLst/>
          </a:prstGeom>
        </p:spPr>
      </p:pic>
      <p:pic>
        <p:nvPicPr>
          <p:cNvPr id="26" name="Picture 25">
            <a:extLst>
              <a:ext uri="{FF2B5EF4-FFF2-40B4-BE49-F238E27FC236}">
                <a16:creationId xmlns:a16="http://schemas.microsoft.com/office/drawing/2014/main" id="{FA8E5A2F-4B6E-4F93-9EE2-2B6DFF589517}"/>
              </a:ext>
            </a:extLst>
          </p:cNvPr>
          <p:cNvPicPr>
            <a:picLocks noChangeAspect="1"/>
          </p:cNvPicPr>
          <p:nvPr/>
        </p:nvPicPr>
        <p:blipFill>
          <a:blip r:embed="rId4"/>
          <a:stretch>
            <a:fillRect/>
          </a:stretch>
        </p:blipFill>
        <p:spPr>
          <a:xfrm>
            <a:off x="9289321" y="2432286"/>
            <a:ext cx="2391023" cy="1795129"/>
          </a:xfrm>
          <a:prstGeom prst="rect">
            <a:avLst/>
          </a:prstGeom>
        </p:spPr>
      </p:pic>
      <p:sp>
        <p:nvSpPr>
          <p:cNvPr id="32" name="Title 1">
            <a:extLst>
              <a:ext uri="{FF2B5EF4-FFF2-40B4-BE49-F238E27FC236}">
                <a16:creationId xmlns:a16="http://schemas.microsoft.com/office/drawing/2014/main" id="{3970651D-A59F-43B3-B8F8-81B73DD60E46}"/>
              </a:ext>
            </a:extLst>
          </p:cNvPr>
          <p:cNvSpPr txBox="1">
            <a:spLocks/>
          </p:cNvSpPr>
          <p:nvPr/>
        </p:nvSpPr>
        <p:spPr>
          <a:xfrm>
            <a:off x="629282" y="-45481"/>
            <a:ext cx="10758467" cy="189982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800"/>
              </a:spcAft>
            </a:pPr>
            <a:r>
              <a:rPr lang="en-US" sz="2800" dirty="0">
                <a:solidFill>
                  <a:srgbClr val="FFFFFF"/>
                </a:solidFill>
                <a:latin typeface="Cavolini" panose="03000502040302020204" pitchFamily="66" charset="0"/>
                <a:cs typeface="Cavolini" panose="03000502040302020204" pitchFamily="66" charset="0"/>
              </a:rPr>
              <a:t>           </a:t>
            </a:r>
            <a:br>
              <a:rPr lang="en-US" sz="2800" dirty="0">
                <a:solidFill>
                  <a:srgbClr val="FFFFFF"/>
                </a:solidFill>
                <a:latin typeface="Cavolini" panose="03000502040302020204" pitchFamily="66" charset="0"/>
                <a:cs typeface="Cavolini" panose="03000502040302020204" pitchFamily="66" charset="0"/>
              </a:rPr>
            </a:br>
            <a:r>
              <a:rPr lang="en-US" sz="2800" dirty="0">
                <a:solidFill>
                  <a:srgbClr val="FFFFFF"/>
                </a:solidFill>
                <a:latin typeface="Cavolini" panose="03000502040302020204" pitchFamily="66" charset="0"/>
                <a:cs typeface="Cavolini" panose="03000502040302020204" pitchFamily="66" charset="0"/>
              </a:rPr>
              <a:t> </a:t>
            </a:r>
            <a:endParaRPr lang="en-US" sz="2800" b="1" dirty="0">
              <a:solidFill>
                <a:srgbClr val="FFFFFF"/>
              </a:solidFill>
              <a:latin typeface="Cavolini" panose="03000502040302020204" pitchFamily="66" charset="0"/>
              <a:cs typeface="Cavolini" panose="03000502040302020204" pitchFamily="66" charset="0"/>
            </a:endParaRPr>
          </a:p>
        </p:txBody>
      </p:sp>
      <p:sp>
        <p:nvSpPr>
          <p:cNvPr id="3" name="TextBox 2">
            <a:extLst>
              <a:ext uri="{FF2B5EF4-FFF2-40B4-BE49-F238E27FC236}">
                <a16:creationId xmlns:a16="http://schemas.microsoft.com/office/drawing/2014/main" id="{10BD40E1-A01A-4C46-A909-4B1283649890}"/>
              </a:ext>
            </a:extLst>
          </p:cNvPr>
          <p:cNvSpPr txBox="1"/>
          <p:nvPr/>
        </p:nvSpPr>
        <p:spPr>
          <a:xfrm>
            <a:off x="475603" y="2437820"/>
            <a:ext cx="8555628" cy="4247317"/>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Sometimes you may need a quiet space at break or lunch.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B1 is a place you can come to sit and have your break or lunch with other pupils who also need a quiet space.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You would not come here with your friends group but would come if you were on your own.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You can sit and chat with the others there or just sit quietly if you wanted to.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PSA staff and teaching staff watch over the group . </a:t>
            </a:r>
          </a:p>
          <a:p>
            <a:endParaRPr lang="en-GB" dirty="0">
              <a:latin typeface="Cavolini" panose="03000502040302020204" pitchFamily="66" charset="0"/>
              <a:cs typeface="Cavolini" panose="03000502040302020204" pitchFamily="66" charset="0"/>
            </a:endParaRPr>
          </a:p>
          <a:p>
            <a:r>
              <a:rPr lang="en-GB" dirty="0">
                <a:latin typeface="Cavolini" panose="03000502040302020204" pitchFamily="66" charset="0"/>
                <a:cs typeface="Cavolini" panose="03000502040302020204" pitchFamily="66" charset="0"/>
              </a:rPr>
              <a:t>We meet in B1 on the ground floor. </a:t>
            </a:r>
          </a:p>
          <a:p>
            <a:endParaRPr lang="en-GB" dirty="0">
              <a:latin typeface="Cavolini" panose="03000502040302020204" pitchFamily="66" charset="0"/>
              <a:cs typeface="Cavolini" panose="03000502040302020204" pitchFamily="66" charset="0"/>
            </a:endParaRPr>
          </a:p>
        </p:txBody>
      </p:sp>
    </p:spTree>
    <p:extLst>
      <p:ext uri="{BB962C8B-B14F-4D97-AF65-F5344CB8AC3E}">
        <p14:creationId xmlns:p14="http://schemas.microsoft.com/office/powerpoint/2010/main" val="51973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1269150" y="440675"/>
            <a:ext cx="10515600" cy="1325563"/>
          </a:xfrm>
        </p:spPr>
        <p:txBody>
          <a:bodyPr>
            <a:normAutofit/>
          </a:bodyPr>
          <a:lstStyle/>
          <a:p>
            <a:pPr>
              <a:spcAft>
                <a:spcPts val="800"/>
              </a:spcAft>
            </a:pPr>
            <a:r>
              <a:rPr lang="en-GB" dirty="0">
                <a:solidFill>
                  <a:schemeClr val="bg1"/>
                </a:solidFill>
              </a:rPr>
              <a:t>           </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sp>
        <p:nvSpPr>
          <p:cNvPr id="4" name="Content Placeholder 3">
            <a:extLst>
              <a:ext uri="{FF2B5EF4-FFF2-40B4-BE49-F238E27FC236}">
                <a16:creationId xmlns:a16="http://schemas.microsoft.com/office/drawing/2014/main" id="{E82AD58C-D339-4673-812C-25574C8FCA86}"/>
              </a:ext>
            </a:extLst>
          </p:cNvPr>
          <p:cNvSpPr>
            <a:spLocks noGrp="1"/>
          </p:cNvSpPr>
          <p:nvPr>
            <p:ph idx="1"/>
          </p:nvPr>
        </p:nvSpPr>
        <p:spPr>
          <a:xfrm>
            <a:off x="407250" y="487134"/>
            <a:ext cx="10082120" cy="1423964"/>
          </a:xfrm>
        </p:spPr>
        <p:txBody>
          <a:bodyPr anchor="ctr">
            <a:normAutofit/>
          </a:bodyPr>
          <a:lstStyle/>
          <a:p>
            <a:pPr marL="0" indent="0">
              <a:buNone/>
            </a:pPr>
            <a:r>
              <a:rPr lang="en-GB" sz="1600" dirty="0">
                <a:solidFill>
                  <a:schemeClr val="bg1"/>
                </a:solidFill>
                <a:latin typeface="Cavolini" panose="03000502040302020204" pitchFamily="66" charset="0"/>
                <a:cs typeface="Cavolini" panose="03000502040302020204" pitchFamily="66" charset="0"/>
              </a:rPr>
              <a:t>B1 is a very special part of our school. It is safe place where all pupils can get support, quiet time and conversations when they need it. Your guidance teacher will ask you to come to B1 sometimes if  they feel it would help you. </a:t>
            </a:r>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0711402" y="478775"/>
            <a:ext cx="851316" cy="851316"/>
          </a:xfrm>
          <a:prstGeom prst="rect">
            <a:avLst/>
          </a:prstGeom>
        </p:spPr>
      </p:pic>
      <p:sp>
        <p:nvSpPr>
          <p:cNvPr id="10" name="TextBox 9">
            <a:extLst>
              <a:ext uri="{FF2B5EF4-FFF2-40B4-BE49-F238E27FC236}">
                <a16:creationId xmlns:a16="http://schemas.microsoft.com/office/drawing/2014/main" id="{29D0D421-6847-4281-9432-2DEC7232D902}"/>
              </a:ext>
            </a:extLst>
          </p:cNvPr>
          <p:cNvSpPr txBox="1"/>
          <p:nvPr/>
        </p:nvSpPr>
        <p:spPr>
          <a:xfrm>
            <a:off x="4328611" y="109550"/>
            <a:ext cx="1661665" cy="830997"/>
          </a:xfrm>
          <a:prstGeom prst="rect">
            <a:avLst/>
          </a:prstGeom>
          <a:noFill/>
        </p:spPr>
        <p:txBody>
          <a:bodyPr wrap="square">
            <a:spAutoFit/>
          </a:bodyPr>
          <a:lstStyle/>
          <a:p>
            <a:r>
              <a:rPr lang="en-GB" sz="4800" dirty="0">
                <a:solidFill>
                  <a:schemeClr val="bg1"/>
                </a:solidFill>
                <a:latin typeface="Cavolini" panose="03000502040302020204" pitchFamily="66" charset="0"/>
                <a:cs typeface="Cavolini" panose="03000502040302020204" pitchFamily="66" charset="0"/>
              </a:rPr>
              <a:t>B1</a:t>
            </a:r>
          </a:p>
        </p:txBody>
      </p:sp>
      <p:pic>
        <p:nvPicPr>
          <p:cNvPr id="5" name="Picture 4">
            <a:extLst>
              <a:ext uri="{FF2B5EF4-FFF2-40B4-BE49-F238E27FC236}">
                <a16:creationId xmlns:a16="http://schemas.microsoft.com/office/drawing/2014/main" id="{04305A63-C722-69FB-976A-6BE49251CE6E}"/>
              </a:ext>
            </a:extLst>
          </p:cNvPr>
          <p:cNvPicPr>
            <a:picLocks noChangeAspect="1"/>
          </p:cNvPicPr>
          <p:nvPr/>
        </p:nvPicPr>
        <p:blipFill>
          <a:blip r:embed="rId3"/>
          <a:stretch>
            <a:fillRect/>
          </a:stretch>
        </p:blipFill>
        <p:spPr>
          <a:xfrm>
            <a:off x="407250" y="1994982"/>
            <a:ext cx="10929702" cy="4751271"/>
          </a:xfrm>
          <a:prstGeom prst="rect">
            <a:avLst/>
          </a:prstGeom>
        </p:spPr>
      </p:pic>
    </p:spTree>
    <p:extLst>
      <p:ext uri="{BB962C8B-B14F-4D97-AF65-F5344CB8AC3E}">
        <p14:creationId xmlns:p14="http://schemas.microsoft.com/office/powerpoint/2010/main" val="2039709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B6ECB93-D7FF-4F09-A8ED-D4588EE7C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1911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78FB61-00B6-40C6-8E36-33285BEB17ED}"/>
              </a:ext>
            </a:extLst>
          </p:cNvPr>
          <p:cNvSpPr>
            <a:spLocks noGrp="1"/>
          </p:cNvSpPr>
          <p:nvPr>
            <p:ph type="title"/>
          </p:nvPr>
        </p:nvSpPr>
        <p:spPr>
          <a:xfrm>
            <a:off x="1269150" y="440675"/>
            <a:ext cx="10515600" cy="1325563"/>
          </a:xfrm>
        </p:spPr>
        <p:txBody>
          <a:bodyPr>
            <a:normAutofit/>
          </a:bodyPr>
          <a:lstStyle/>
          <a:p>
            <a:pPr>
              <a:spcAft>
                <a:spcPts val="800"/>
              </a:spcAft>
            </a:pPr>
            <a:r>
              <a:rPr lang="en-GB" dirty="0">
                <a:solidFill>
                  <a:schemeClr val="bg1"/>
                </a:solidFill>
              </a:rPr>
              <a:t>           </a:t>
            </a:r>
            <a:br>
              <a:rPr lang="en-GB"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GB" dirty="0">
                <a:solidFill>
                  <a:schemeClr val="bg1"/>
                </a:solidFill>
              </a:rPr>
              <a:t> </a:t>
            </a:r>
            <a:endParaRPr lang="en-GB" b="1" dirty="0">
              <a:solidFill>
                <a:schemeClr val="bg1"/>
              </a:solidFill>
              <a:latin typeface="+mn-lt"/>
            </a:endParaRPr>
          </a:p>
        </p:txBody>
      </p:sp>
      <p:sp>
        <p:nvSpPr>
          <p:cNvPr id="4" name="Content Placeholder 3">
            <a:extLst>
              <a:ext uri="{FF2B5EF4-FFF2-40B4-BE49-F238E27FC236}">
                <a16:creationId xmlns:a16="http://schemas.microsoft.com/office/drawing/2014/main" id="{E82AD58C-D339-4673-812C-25574C8FCA86}"/>
              </a:ext>
            </a:extLst>
          </p:cNvPr>
          <p:cNvSpPr>
            <a:spLocks noGrp="1"/>
          </p:cNvSpPr>
          <p:nvPr>
            <p:ph idx="1"/>
          </p:nvPr>
        </p:nvSpPr>
        <p:spPr>
          <a:xfrm>
            <a:off x="490985" y="2466976"/>
            <a:ext cx="11293765" cy="1295400"/>
          </a:xfrm>
        </p:spPr>
        <p:txBody>
          <a:bodyPr anchor="ctr">
            <a:normAutofit/>
          </a:bodyPr>
          <a:lstStyle/>
          <a:p>
            <a:pPr marL="0" indent="0" algn="ctr">
              <a:lnSpc>
                <a:spcPct val="107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effectLst/>
              <a:latin typeface="Calibri" panose="020F0502020204030204" pitchFamily="34" charset="0"/>
              <a:ea typeface="Calibri" panose="020F0502020204030204" pitchFamily="34" charset="0"/>
            </a:endParaRPr>
          </a:p>
          <a:p>
            <a:pPr marL="0" indent="0">
              <a:buNone/>
            </a:pPr>
            <a:endParaRPr lang="en-GB" sz="2200" dirty="0"/>
          </a:p>
        </p:txBody>
      </p:sp>
      <p:pic>
        <p:nvPicPr>
          <p:cNvPr id="6" name="Picture 5">
            <a:extLst>
              <a:ext uri="{FF2B5EF4-FFF2-40B4-BE49-F238E27FC236}">
                <a16:creationId xmlns:a16="http://schemas.microsoft.com/office/drawing/2014/main" id="{55F4578F-6F72-472E-B3AB-B2207DC44F4C}"/>
              </a:ext>
            </a:extLst>
          </p:cNvPr>
          <p:cNvPicPr>
            <a:picLocks noChangeAspect="1"/>
          </p:cNvPicPr>
          <p:nvPr/>
        </p:nvPicPr>
        <p:blipFill>
          <a:blip r:embed="rId2"/>
          <a:stretch>
            <a:fillRect/>
          </a:stretch>
        </p:blipFill>
        <p:spPr>
          <a:xfrm>
            <a:off x="11137059" y="888858"/>
            <a:ext cx="851316" cy="851316"/>
          </a:xfrm>
          <a:prstGeom prst="rect">
            <a:avLst/>
          </a:prstGeom>
        </p:spPr>
      </p:pic>
      <p:sp>
        <p:nvSpPr>
          <p:cNvPr id="10" name="TextBox 9">
            <a:extLst>
              <a:ext uri="{FF2B5EF4-FFF2-40B4-BE49-F238E27FC236}">
                <a16:creationId xmlns:a16="http://schemas.microsoft.com/office/drawing/2014/main" id="{29D0D421-6847-4281-9432-2DEC7232D902}"/>
              </a:ext>
            </a:extLst>
          </p:cNvPr>
          <p:cNvSpPr txBox="1"/>
          <p:nvPr/>
        </p:nvSpPr>
        <p:spPr>
          <a:xfrm>
            <a:off x="34362" y="86732"/>
            <a:ext cx="14401800" cy="707886"/>
          </a:xfrm>
          <a:prstGeom prst="rect">
            <a:avLst/>
          </a:prstGeom>
          <a:noFill/>
        </p:spPr>
        <p:txBody>
          <a:bodyPr wrap="square">
            <a:spAutoFit/>
          </a:bodyPr>
          <a:lstStyle/>
          <a:p>
            <a:r>
              <a:rPr lang="en-GB" sz="4000" dirty="0">
                <a:solidFill>
                  <a:schemeClr val="bg1"/>
                </a:solidFill>
                <a:latin typeface="Cavolini" panose="03000502040302020204" pitchFamily="66" charset="0"/>
                <a:cs typeface="Cavolini" panose="03000502040302020204" pitchFamily="66" charset="0"/>
              </a:rPr>
              <a:t>AAA: Additional Assessment Arrangements</a:t>
            </a:r>
          </a:p>
        </p:txBody>
      </p:sp>
      <p:sp>
        <p:nvSpPr>
          <p:cNvPr id="3" name="TextBox 2">
            <a:extLst>
              <a:ext uri="{FF2B5EF4-FFF2-40B4-BE49-F238E27FC236}">
                <a16:creationId xmlns:a16="http://schemas.microsoft.com/office/drawing/2014/main" id="{D47BAEEF-CA37-48FA-AF37-4E9169CA444E}"/>
              </a:ext>
            </a:extLst>
          </p:cNvPr>
          <p:cNvSpPr txBox="1"/>
          <p:nvPr/>
        </p:nvSpPr>
        <p:spPr>
          <a:xfrm>
            <a:off x="169460" y="1997828"/>
            <a:ext cx="11818915" cy="1538883"/>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My team and I will work with you, your parents, carers and teachers to make sure you get the right support for doing assessments and exams.</a:t>
            </a:r>
          </a:p>
          <a:p>
            <a:r>
              <a:rPr lang="en-GB" dirty="0">
                <a:latin typeface="Cavolini" panose="03000502040302020204" pitchFamily="66" charset="0"/>
                <a:cs typeface="Cavolini" panose="03000502040302020204" pitchFamily="66" charset="0"/>
              </a:rPr>
              <a:t>We may do some testing with you to find out what support you need -if any. </a:t>
            </a:r>
          </a:p>
          <a:p>
            <a:r>
              <a:rPr lang="en-GB" dirty="0">
                <a:latin typeface="Cavolini" panose="03000502040302020204" pitchFamily="66" charset="0"/>
                <a:cs typeface="Cavolini" panose="03000502040302020204" pitchFamily="66" charset="0"/>
              </a:rPr>
              <a:t>Not everyone will get AAA and not everyone will want to use them</a:t>
            </a:r>
            <a:r>
              <a:rPr lang="en-GB" sz="2000" dirty="0">
                <a:latin typeface="Cavolini" panose="03000502040302020204" pitchFamily="66" charset="0"/>
                <a:cs typeface="Cavolini" panose="03000502040302020204" pitchFamily="66" charset="0"/>
              </a:rPr>
              <a:t>. </a:t>
            </a:r>
          </a:p>
          <a:p>
            <a:r>
              <a:rPr lang="en-GB" sz="2000" dirty="0">
                <a:latin typeface="Cavolini" panose="03000502040302020204" pitchFamily="66" charset="0"/>
                <a:cs typeface="Cavolini" panose="03000502040302020204" pitchFamily="66" charset="0"/>
              </a:rPr>
              <a:t>           </a:t>
            </a:r>
            <a:r>
              <a:rPr lang="en-GB" sz="2000" b="1" dirty="0">
                <a:latin typeface="Cavolini" panose="03000502040302020204" pitchFamily="66" charset="0"/>
                <a:cs typeface="Cavolini" panose="03000502040302020204" pitchFamily="66" charset="0"/>
              </a:rPr>
              <a:t>AAAs are to make sure that assessments are kept fair for everyone. </a:t>
            </a:r>
          </a:p>
        </p:txBody>
      </p:sp>
      <p:sp>
        <p:nvSpPr>
          <p:cNvPr id="5" name="TextBox 4">
            <a:extLst>
              <a:ext uri="{FF2B5EF4-FFF2-40B4-BE49-F238E27FC236}">
                <a16:creationId xmlns:a16="http://schemas.microsoft.com/office/drawing/2014/main" id="{F86257C9-A08D-4059-A6D6-4EDD213A4E37}"/>
              </a:ext>
            </a:extLst>
          </p:cNvPr>
          <p:cNvSpPr txBox="1"/>
          <p:nvPr/>
        </p:nvSpPr>
        <p:spPr>
          <a:xfrm>
            <a:off x="181752" y="3957685"/>
            <a:ext cx="2762250" cy="923330"/>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Using digital and Read and Write Gold</a:t>
            </a:r>
          </a:p>
        </p:txBody>
      </p:sp>
      <p:sp>
        <p:nvSpPr>
          <p:cNvPr id="16" name="TextBox 15">
            <a:extLst>
              <a:ext uri="{FF2B5EF4-FFF2-40B4-BE49-F238E27FC236}">
                <a16:creationId xmlns:a16="http://schemas.microsoft.com/office/drawing/2014/main" id="{92F0DECC-F766-416E-8163-70C89BB1DB57}"/>
              </a:ext>
            </a:extLst>
          </p:cNvPr>
          <p:cNvSpPr txBox="1"/>
          <p:nvPr/>
        </p:nvSpPr>
        <p:spPr>
          <a:xfrm>
            <a:off x="76176" y="5401647"/>
            <a:ext cx="2762250" cy="646331"/>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Using coloured papers or overlays</a:t>
            </a:r>
          </a:p>
        </p:txBody>
      </p:sp>
      <p:sp>
        <p:nvSpPr>
          <p:cNvPr id="17" name="TextBox 16">
            <a:extLst>
              <a:ext uri="{FF2B5EF4-FFF2-40B4-BE49-F238E27FC236}">
                <a16:creationId xmlns:a16="http://schemas.microsoft.com/office/drawing/2014/main" id="{99FE3017-4680-4C17-A9B7-AFB8112A3E30}"/>
              </a:ext>
            </a:extLst>
          </p:cNvPr>
          <p:cNvSpPr txBox="1"/>
          <p:nvPr/>
        </p:nvSpPr>
        <p:spPr>
          <a:xfrm>
            <a:off x="7971353" y="4165156"/>
            <a:ext cx="4273543" cy="369332"/>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Getting a reader or a scribe</a:t>
            </a:r>
          </a:p>
        </p:txBody>
      </p:sp>
      <p:sp>
        <p:nvSpPr>
          <p:cNvPr id="18" name="TextBox 17">
            <a:extLst>
              <a:ext uri="{FF2B5EF4-FFF2-40B4-BE49-F238E27FC236}">
                <a16:creationId xmlns:a16="http://schemas.microsoft.com/office/drawing/2014/main" id="{16528C2F-98D6-4522-B48D-D386D6B83D47}"/>
              </a:ext>
            </a:extLst>
          </p:cNvPr>
          <p:cNvSpPr txBox="1"/>
          <p:nvPr/>
        </p:nvSpPr>
        <p:spPr>
          <a:xfrm>
            <a:off x="7914517" y="5032315"/>
            <a:ext cx="3768380" cy="369332"/>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Using a spell checker</a:t>
            </a:r>
          </a:p>
        </p:txBody>
      </p:sp>
      <p:sp>
        <p:nvSpPr>
          <p:cNvPr id="19" name="TextBox 18">
            <a:extLst>
              <a:ext uri="{FF2B5EF4-FFF2-40B4-BE49-F238E27FC236}">
                <a16:creationId xmlns:a16="http://schemas.microsoft.com/office/drawing/2014/main" id="{7AB589F7-F48D-43E3-AE5E-6FC531D26ABE}"/>
              </a:ext>
            </a:extLst>
          </p:cNvPr>
          <p:cNvSpPr txBox="1"/>
          <p:nvPr/>
        </p:nvSpPr>
        <p:spPr>
          <a:xfrm>
            <a:off x="8374809" y="6008921"/>
            <a:ext cx="2762250" cy="369332"/>
          </a:xfrm>
          <a:prstGeom prst="rect">
            <a:avLst/>
          </a:prstGeom>
          <a:noFill/>
        </p:spPr>
        <p:txBody>
          <a:bodyPr wrap="square" rtlCol="0">
            <a:spAutoFit/>
          </a:bodyPr>
          <a:lstStyle/>
          <a:p>
            <a:r>
              <a:rPr lang="en-GB" dirty="0">
                <a:latin typeface="Cavolini" panose="03000502040302020204" pitchFamily="66" charset="0"/>
                <a:cs typeface="Cavolini" panose="03000502040302020204" pitchFamily="66" charset="0"/>
              </a:rPr>
              <a:t>Getting extra time</a:t>
            </a:r>
          </a:p>
        </p:txBody>
      </p:sp>
      <p:pic>
        <p:nvPicPr>
          <p:cNvPr id="7" name="Picture 6">
            <a:extLst>
              <a:ext uri="{FF2B5EF4-FFF2-40B4-BE49-F238E27FC236}">
                <a16:creationId xmlns:a16="http://schemas.microsoft.com/office/drawing/2014/main" id="{F6BF8DBF-9261-45F6-8703-69E25E694FC1}"/>
              </a:ext>
            </a:extLst>
          </p:cNvPr>
          <p:cNvPicPr>
            <a:picLocks noChangeAspect="1"/>
          </p:cNvPicPr>
          <p:nvPr/>
        </p:nvPicPr>
        <p:blipFill>
          <a:blip r:embed="rId3"/>
          <a:stretch>
            <a:fillRect/>
          </a:stretch>
        </p:blipFill>
        <p:spPr>
          <a:xfrm>
            <a:off x="3162276" y="3588913"/>
            <a:ext cx="4243139" cy="3182355"/>
          </a:xfrm>
          <a:prstGeom prst="rect">
            <a:avLst/>
          </a:prstGeom>
        </p:spPr>
      </p:pic>
    </p:spTree>
    <p:extLst>
      <p:ext uri="{BB962C8B-B14F-4D97-AF65-F5344CB8AC3E}">
        <p14:creationId xmlns:p14="http://schemas.microsoft.com/office/powerpoint/2010/main" val="282274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22157" y="3429000"/>
            <a:ext cx="14896477" cy="6132817"/>
            <a:chOff x="-47625" y="-47625"/>
            <a:chExt cx="13535024" cy="6267450"/>
          </a:xfrm>
        </p:grpSpPr>
        <p:sp>
          <p:nvSpPr>
            <p:cNvPr id="5" name="Teardrop 3"/>
            <p:cNvSpPr>
              <a:spLocks/>
            </p:cNvSpPr>
            <p:nvPr/>
          </p:nvSpPr>
          <p:spPr bwMode="auto">
            <a:xfrm rot="10800000">
              <a:off x="-47625" y="-19052"/>
              <a:ext cx="12944475" cy="4257675"/>
            </a:xfrm>
            <a:custGeom>
              <a:avLst/>
              <a:gdLst>
                <a:gd name="T0" fmla="*/ 0 w 12944475"/>
                <a:gd name="T1" fmla="*/ 2128838 h 4257675"/>
                <a:gd name="T2" fmla="*/ 6472238 w 12944475"/>
                <a:gd name="T3" fmla="*/ 0 h 4257675"/>
                <a:gd name="T4" fmla="*/ 12944475 w 12944475"/>
                <a:gd name="T5" fmla="*/ 0 h 4257675"/>
                <a:gd name="T6" fmla="*/ 12944475 w 12944475"/>
                <a:gd name="T7" fmla="*/ 2128838 h 4257675"/>
                <a:gd name="T8" fmla="*/ 6472237 w 12944475"/>
                <a:gd name="T9" fmla="*/ 4257676 h 4257675"/>
                <a:gd name="T10" fmla="*/ -1 w 12944475"/>
                <a:gd name="T11" fmla="*/ 2128838 h 4257675"/>
                <a:gd name="T12" fmla="*/ 0 w 12944475"/>
                <a:gd name="T13" fmla="*/ 2128838 h 4257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44475" h="4257675">
                  <a:moveTo>
                    <a:pt x="0" y="2128838"/>
                  </a:moveTo>
                  <a:cubicBezTo>
                    <a:pt x="0" y="953113"/>
                    <a:pt x="2897720" y="0"/>
                    <a:pt x="6472238" y="0"/>
                  </a:cubicBezTo>
                  <a:lnTo>
                    <a:pt x="12944475" y="0"/>
                  </a:lnTo>
                  <a:lnTo>
                    <a:pt x="12944475" y="2128838"/>
                  </a:lnTo>
                  <a:cubicBezTo>
                    <a:pt x="12944475" y="3304563"/>
                    <a:pt x="10046755" y="4257676"/>
                    <a:pt x="6472237" y="4257676"/>
                  </a:cubicBezTo>
                  <a:cubicBezTo>
                    <a:pt x="2897719" y="4257676"/>
                    <a:pt x="-1" y="3304563"/>
                    <a:pt x="-1" y="2128838"/>
                  </a:cubicBezTo>
                  <a:lnTo>
                    <a:pt x="0" y="2128838"/>
                  </a:lnTo>
                  <a:close/>
                </a:path>
              </a:pathLst>
            </a:custGeom>
            <a:solidFill>
              <a:srgbClr val="FFCC00"/>
            </a:solidFill>
            <a:ln w="12700" cap="flat" cmpd="sng" algn="ctr">
              <a:solidFill>
                <a:srgbClr val="FFCC00"/>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a:p>
          </p:txBody>
        </p:sp>
        <p:sp>
          <p:nvSpPr>
            <p:cNvPr id="6" name="Teardrop 4"/>
            <p:cNvSpPr>
              <a:spLocks/>
            </p:cNvSpPr>
            <p:nvPr/>
          </p:nvSpPr>
          <p:spPr bwMode="auto">
            <a:xfrm rot="10800000">
              <a:off x="19050" y="9525"/>
              <a:ext cx="12896850" cy="5334000"/>
            </a:xfrm>
            <a:custGeom>
              <a:avLst/>
              <a:gdLst>
                <a:gd name="T0" fmla="*/ 0 w 12896850"/>
                <a:gd name="T1" fmla="*/ 2667000 h 5334000"/>
                <a:gd name="T2" fmla="*/ 6448425 w 12896850"/>
                <a:gd name="T3" fmla="*/ 0 h 5334000"/>
                <a:gd name="T4" fmla="*/ 12896850 w 12896850"/>
                <a:gd name="T5" fmla="*/ 0 h 5334000"/>
                <a:gd name="T6" fmla="*/ 12896850 w 12896850"/>
                <a:gd name="T7" fmla="*/ 2667000 h 5334000"/>
                <a:gd name="T8" fmla="*/ 6448425 w 12896850"/>
                <a:gd name="T9" fmla="*/ 5334000 h 5334000"/>
                <a:gd name="T10" fmla="*/ 0 w 12896850"/>
                <a:gd name="T11" fmla="*/ 2667000 h 5334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896850" h="5334000">
                  <a:moveTo>
                    <a:pt x="0" y="2667000"/>
                  </a:moveTo>
                  <a:cubicBezTo>
                    <a:pt x="0" y="1194057"/>
                    <a:pt x="2887058" y="0"/>
                    <a:pt x="6448425" y="0"/>
                  </a:cubicBezTo>
                  <a:lnTo>
                    <a:pt x="12896850" y="0"/>
                  </a:lnTo>
                  <a:lnTo>
                    <a:pt x="12896850" y="2667000"/>
                  </a:lnTo>
                  <a:cubicBezTo>
                    <a:pt x="12896850" y="4139943"/>
                    <a:pt x="10009792" y="5334000"/>
                    <a:pt x="6448425" y="5334000"/>
                  </a:cubicBezTo>
                  <a:cubicBezTo>
                    <a:pt x="2887058" y="5334000"/>
                    <a:pt x="0" y="4139943"/>
                    <a:pt x="0" y="2667000"/>
                  </a:cubicBezTo>
                  <a:close/>
                </a:path>
              </a:pathLst>
            </a:custGeom>
            <a:solidFill>
              <a:srgbClr val="33CCFF"/>
            </a:solidFill>
            <a:ln w="12700" cap="flat" cmpd="sng" algn="ctr">
              <a:solidFill>
                <a:srgbClr val="33CCFF"/>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dirty="0"/>
            </a:p>
          </p:txBody>
        </p:sp>
        <p:sp>
          <p:nvSpPr>
            <p:cNvPr id="7" name="Teardrop 5"/>
            <p:cNvSpPr>
              <a:spLocks/>
            </p:cNvSpPr>
            <p:nvPr/>
          </p:nvSpPr>
          <p:spPr bwMode="auto">
            <a:xfrm rot="10800000">
              <a:off x="561974" y="-47625"/>
              <a:ext cx="12925425" cy="6267450"/>
            </a:xfrm>
            <a:custGeom>
              <a:avLst/>
              <a:gdLst>
                <a:gd name="T0" fmla="*/ 0 w 12925425"/>
                <a:gd name="T1" fmla="*/ 3133725 h 6267450"/>
                <a:gd name="T2" fmla="*/ 6462713 w 12925425"/>
                <a:gd name="T3" fmla="*/ 0 h 6267450"/>
                <a:gd name="T4" fmla="*/ 12925425 w 12925425"/>
                <a:gd name="T5" fmla="*/ 0 h 6267450"/>
                <a:gd name="T6" fmla="*/ 12925425 w 12925425"/>
                <a:gd name="T7" fmla="*/ 3133725 h 6267450"/>
                <a:gd name="T8" fmla="*/ 6462712 w 12925425"/>
                <a:gd name="T9" fmla="*/ 6267450 h 6267450"/>
                <a:gd name="T10" fmla="*/ -1 w 12925425"/>
                <a:gd name="T11" fmla="*/ 3133725 h 6267450"/>
                <a:gd name="T12" fmla="*/ 0 w 12925425"/>
                <a:gd name="T13" fmla="*/ 3133725 h 62674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25425" h="6267450">
                  <a:moveTo>
                    <a:pt x="0" y="3133725"/>
                  </a:moveTo>
                  <a:cubicBezTo>
                    <a:pt x="0" y="1403016"/>
                    <a:pt x="2893455" y="0"/>
                    <a:pt x="6462713" y="0"/>
                  </a:cubicBezTo>
                  <a:lnTo>
                    <a:pt x="12925425" y="0"/>
                  </a:lnTo>
                  <a:lnTo>
                    <a:pt x="12925425" y="3133725"/>
                  </a:lnTo>
                  <a:cubicBezTo>
                    <a:pt x="12925425" y="4864434"/>
                    <a:pt x="10031970" y="6267450"/>
                    <a:pt x="6462712" y="6267450"/>
                  </a:cubicBezTo>
                  <a:cubicBezTo>
                    <a:pt x="2893454" y="6267450"/>
                    <a:pt x="-1" y="4864434"/>
                    <a:pt x="-1" y="3133725"/>
                  </a:cubicBezTo>
                  <a:lnTo>
                    <a:pt x="0" y="3133725"/>
                  </a:lnTo>
                  <a:close/>
                </a:path>
              </a:pathLst>
            </a:custGeom>
            <a:solidFill>
              <a:srgbClr val="000000"/>
            </a:solidFill>
            <a:ln w="12700" cap="flat" cmpd="sng" algn="ctr">
              <a:solidFill>
                <a:srgbClr val="41719C"/>
              </a:solidFill>
              <a:prstDash val="solid"/>
              <a:miter lim="800000"/>
              <a:headEnd/>
              <a:tailEnd/>
            </a:ln>
          </p:spPr>
          <p:txBody>
            <a:bodyPr vert="horz" wrap="square" lIns="91440" tIns="45720" rIns="91440" bIns="45720" numCol="1" anchor="ctr" anchorCtr="0" compatLnSpc="1">
              <a:prstTxWarp prst="textNoShape">
                <a:avLst/>
              </a:prstTxWarp>
            </a:bodyPr>
            <a:lstStyle/>
            <a:p>
              <a:endParaRPr lang="en-GB" dirty="0"/>
            </a:p>
          </p:txBody>
        </p:sp>
      </p:grpSp>
      <p:pic>
        <p:nvPicPr>
          <p:cNvPr id="3" name="Picture 2">
            <a:extLst>
              <a:ext uri="{FF2B5EF4-FFF2-40B4-BE49-F238E27FC236}">
                <a16:creationId xmlns:a16="http://schemas.microsoft.com/office/drawing/2014/main" id="{D4EA1D78-BEBA-4A66-A758-D652BEE47D60}"/>
              </a:ext>
            </a:extLst>
          </p:cNvPr>
          <p:cNvPicPr>
            <a:picLocks noChangeAspect="1"/>
          </p:cNvPicPr>
          <p:nvPr/>
        </p:nvPicPr>
        <p:blipFill>
          <a:blip r:embed="rId2"/>
          <a:stretch>
            <a:fillRect/>
          </a:stretch>
        </p:blipFill>
        <p:spPr>
          <a:xfrm>
            <a:off x="9896871" y="1573156"/>
            <a:ext cx="1920406" cy="1920406"/>
          </a:xfrm>
          <a:prstGeom prst="rect">
            <a:avLst/>
          </a:prstGeom>
        </p:spPr>
      </p:pic>
      <p:sp>
        <p:nvSpPr>
          <p:cNvPr id="11" name="TextBox 10">
            <a:extLst>
              <a:ext uri="{FF2B5EF4-FFF2-40B4-BE49-F238E27FC236}">
                <a16:creationId xmlns:a16="http://schemas.microsoft.com/office/drawing/2014/main" id="{CF307CE3-966E-443B-9043-49B4FF1157F1}"/>
              </a:ext>
            </a:extLst>
          </p:cNvPr>
          <p:cNvSpPr txBox="1"/>
          <p:nvPr/>
        </p:nvSpPr>
        <p:spPr>
          <a:xfrm>
            <a:off x="1828453" y="628233"/>
            <a:ext cx="9650894" cy="2800767"/>
          </a:xfrm>
          <a:prstGeom prst="rect">
            <a:avLst/>
          </a:prstGeom>
          <a:noFill/>
        </p:spPr>
        <p:txBody>
          <a:bodyPr wrap="square">
            <a:spAutoFit/>
          </a:bodyPr>
          <a:lstStyle/>
          <a:p>
            <a:r>
              <a:rPr lang="en-GB" sz="4400" b="1" dirty="0">
                <a:latin typeface="Cavolini" panose="03000502040302020204" pitchFamily="66" charset="0"/>
                <a:cs typeface="Cavolini" panose="03000502040302020204" pitchFamily="66" charset="0"/>
              </a:rPr>
              <a:t>The ASL team  look forward to getting to know you and helping you at Mintlaw Academy.</a:t>
            </a:r>
          </a:p>
        </p:txBody>
      </p:sp>
      <p:sp>
        <p:nvSpPr>
          <p:cNvPr id="9" name="TextBox 8">
            <a:extLst>
              <a:ext uri="{FF2B5EF4-FFF2-40B4-BE49-F238E27FC236}">
                <a16:creationId xmlns:a16="http://schemas.microsoft.com/office/drawing/2014/main" id="{7B85E535-E049-4AB4-AC7E-58B284750756}"/>
              </a:ext>
            </a:extLst>
          </p:cNvPr>
          <p:cNvSpPr txBox="1"/>
          <p:nvPr/>
        </p:nvSpPr>
        <p:spPr>
          <a:xfrm rot="10800000" flipV="1">
            <a:off x="1470990" y="5679133"/>
            <a:ext cx="10157791" cy="830997"/>
          </a:xfrm>
          <a:prstGeom prst="rect">
            <a:avLst/>
          </a:prstGeom>
          <a:noFill/>
        </p:spPr>
        <p:txBody>
          <a:bodyPr wrap="square" rtlCol="0">
            <a:spAutoFit/>
          </a:bodyPr>
          <a:lstStyle/>
          <a:p>
            <a:r>
              <a:rPr lang="en-GB" sz="4800" dirty="0">
                <a:solidFill>
                  <a:srgbClr val="00B0F0"/>
                </a:solidFill>
              </a:rPr>
              <a:t>Respect  </a:t>
            </a:r>
            <a:r>
              <a:rPr lang="en-GB" sz="4800" dirty="0">
                <a:solidFill>
                  <a:srgbClr val="FFFF00"/>
                </a:solidFill>
              </a:rPr>
              <a:t> Aspiration </a:t>
            </a:r>
            <a:r>
              <a:rPr lang="en-GB" sz="4800" dirty="0">
                <a:solidFill>
                  <a:srgbClr val="00B0F0"/>
                </a:solidFill>
              </a:rPr>
              <a:t> Inclusion </a:t>
            </a:r>
            <a:r>
              <a:rPr lang="en-GB" sz="4800" dirty="0">
                <a:solidFill>
                  <a:srgbClr val="FFFF00"/>
                </a:solidFill>
              </a:rPr>
              <a:t>Success </a:t>
            </a:r>
            <a:r>
              <a:rPr lang="en-GB" sz="4800" dirty="0">
                <a:solidFill>
                  <a:srgbClr val="00B0F0"/>
                </a:solidFill>
              </a:rPr>
              <a:t> </a:t>
            </a:r>
          </a:p>
        </p:txBody>
      </p:sp>
    </p:spTree>
    <p:extLst>
      <p:ext uri="{BB962C8B-B14F-4D97-AF65-F5344CB8AC3E}">
        <p14:creationId xmlns:p14="http://schemas.microsoft.com/office/powerpoint/2010/main" val="609516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500</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Cavolini</vt:lpstr>
      <vt:lpstr>Office Theme</vt:lpstr>
      <vt:lpstr>PowerPoint Presentation</vt:lpstr>
      <vt:lpstr>  </vt:lpstr>
      <vt:lpstr>       Who we are.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Colette Fraser</dc:creator>
  <cp:lastModifiedBy>Colette Fraser</cp:lastModifiedBy>
  <cp:revision>4</cp:revision>
  <dcterms:created xsi:type="dcterms:W3CDTF">2022-03-04T11:29:19Z</dcterms:created>
  <dcterms:modified xsi:type="dcterms:W3CDTF">2022-09-12T17:00:52Z</dcterms:modified>
</cp:coreProperties>
</file>